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9" r:id="rId7"/>
    <p:sldId id="279" r:id="rId8"/>
    <p:sldId id="280" r:id="rId9"/>
    <p:sldId id="281" r:id="rId10"/>
    <p:sldId id="282" r:id="rId11"/>
    <p:sldId id="283" r:id="rId12"/>
    <p:sldId id="284" r:id="rId13"/>
    <p:sldId id="260" r:id="rId14"/>
    <p:sldId id="262" r:id="rId15"/>
    <p:sldId id="263" r:id="rId16"/>
    <p:sldId id="285" r:id="rId17"/>
    <p:sldId id="286" r:id="rId18"/>
    <p:sldId id="287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41" autoAdjust="0"/>
  </p:normalViewPr>
  <p:slideViewPr>
    <p:cSldViewPr snapToGrid="0">
      <p:cViewPr varScale="1">
        <p:scale>
          <a:sx n="87" d="100"/>
          <a:sy n="87" d="100"/>
        </p:scale>
        <p:origin x="72" y="440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965" y="1663435"/>
            <a:ext cx="6825034" cy="2003898"/>
          </a:xfrm>
        </p:spPr>
        <p:txBody>
          <a:bodyPr/>
          <a:lstStyle/>
          <a:p>
            <a:r>
              <a:rPr lang="en-US" dirty="0"/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Application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Text Generation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r>
              <a:rPr lang="en-US" dirty="0"/>
              <a:t>Writing articles, stories, or code.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>
            <a:normAutofit/>
          </a:bodyPr>
          <a:lstStyle/>
          <a:p>
            <a:r>
              <a:rPr lang="en-US" dirty="0"/>
              <a:t>Customer service and virtual assistants.</a:t>
            </a:r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/>
              <a:t>Translating languages while maintaining context.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Education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US" dirty="0"/>
              <a:t>Creating tutoring systems and personalized learning materials.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Brown and white alpacas">
            <a:extLst>
              <a:ext uri="{FF2B5EF4-FFF2-40B4-BE49-F238E27FC236}">
                <a16:creationId xmlns:a16="http://schemas.microsoft.com/office/drawing/2014/main" id="{3ADAF7DA-4260-5B29-BF27-CDBF2450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3" r="26118" b="-2"/>
          <a:stretch/>
        </p:blipFill>
        <p:spPr>
          <a:xfrm>
            <a:off x="6216142" y="10"/>
            <a:ext cx="5975858" cy="6867366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10783-414A-E2B9-B47D-C9BF493095D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424282"/>
            <a:ext cx="5422392" cy="5404256"/>
          </a:xfrm>
        </p:spPr>
        <p:txBody>
          <a:bodyPr>
            <a:normAutofit/>
          </a:bodyPr>
          <a:lstStyle/>
          <a:p>
            <a:endParaRPr lang="en-US" sz="2200" b="1" dirty="0"/>
          </a:p>
          <a:p>
            <a:r>
              <a:rPr lang="en-US" sz="2200" dirty="0"/>
              <a:t>As of now, the </a:t>
            </a:r>
            <a:r>
              <a:rPr lang="en-US" sz="2200" dirty="0" err="1"/>
              <a:t>LLaMA</a:t>
            </a:r>
            <a:r>
              <a:rPr lang="en-US" sz="2200" dirty="0"/>
              <a:t> model by Meta (formerly Facebook) is not available publicly on the Hugging Face Model Hub or any other public repositories due to its licensing and usage restrictions.</a:t>
            </a:r>
          </a:p>
          <a:p>
            <a:endParaRPr lang="en-US" sz="2200" dirty="0"/>
          </a:p>
          <a:p>
            <a:r>
              <a:rPr lang="en-US" sz="2200" dirty="0"/>
              <a:t>However, you can use other open and free models available on the Hugging Face Model Hub. For the purpose of this tutorial, I'll use the </a:t>
            </a:r>
            <a:r>
              <a:rPr lang="en-US" sz="2200" b="1" dirty="0"/>
              <a:t>GPT-2 model </a:t>
            </a:r>
            <a:r>
              <a:rPr lang="en-US" sz="2200" dirty="0"/>
              <a:t>from Hugging Face, as it is freely accessible and serves a similar purpose.</a:t>
            </a:r>
          </a:p>
          <a:p>
            <a:endParaRPr lang="en-AE" sz="2200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CA47744-A30F-ACDF-A135-B66C2333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44" y="575864"/>
            <a:ext cx="8941825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89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025EE6-A0D3-70F4-44D3-ADFAF4B8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85"/>
            <a:ext cx="12192000" cy="36769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CC010A-0587-5CC2-9AFD-C67D702E25F9}"/>
              </a:ext>
            </a:extLst>
          </p:cNvPr>
          <p:cNvCxnSpPr/>
          <p:nvPr/>
        </p:nvCxnSpPr>
        <p:spPr>
          <a:xfrm>
            <a:off x="1185062" y="4078224"/>
            <a:ext cx="1565453" cy="9436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3454B7-C40A-CF04-4A91-F6DED7AA45A4}"/>
              </a:ext>
            </a:extLst>
          </p:cNvPr>
          <p:cNvSpPr txBox="1"/>
          <p:nvPr/>
        </p:nvSpPr>
        <p:spPr>
          <a:xfrm>
            <a:off x="2896819" y="4837218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the final output</a:t>
            </a:r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D6E005-7D61-6377-3F86-0E83374D0103}"/>
              </a:ext>
            </a:extLst>
          </p:cNvPr>
          <p:cNvSpPr/>
          <p:nvPr/>
        </p:nvSpPr>
        <p:spPr>
          <a:xfrm>
            <a:off x="0" y="3844137"/>
            <a:ext cx="4323283" cy="234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04750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0918" y="0"/>
            <a:ext cx="5317750" cy="686737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10783-414A-E2B9-B47D-C9BF493095D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4712" y="1199693"/>
            <a:ext cx="6646206" cy="5521782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1. Enhanced Model Efficiency and Scalability: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Optimization Techniques:</a:t>
            </a:r>
            <a:r>
              <a:rPr lang="en-US" sz="1600" dirty="0">
                <a:solidFill>
                  <a:schemeClr val="bg1"/>
                </a:solidFill>
              </a:rPr>
              <a:t> Continued improvements in model architectures and optimization techniques will make </a:t>
            </a:r>
            <a:r>
              <a:rPr lang="en-US" sz="1600" dirty="0" err="1">
                <a:solidFill>
                  <a:schemeClr val="bg1"/>
                </a:solidFill>
              </a:rPr>
              <a:t>LLaMA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modelsto</a:t>
            </a:r>
            <a:r>
              <a:rPr lang="en-US" sz="1600" dirty="0">
                <a:solidFill>
                  <a:schemeClr val="bg1"/>
                </a:solidFill>
              </a:rPr>
              <a:t> be deployed on a wider range of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Model Compression:</a:t>
            </a:r>
            <a:r>
              <a:rPr lang="en-US" sz="1600" dirty="0">
                <a:solidFill>
                  <a:schemeClr val="bg1"/>
                </a:solidFill>
              </a:rPr>
              <a:t> Techniques like quantization, pruning, and distillation will make it possible to run large language </a:t>
            </a:r>
            <a:r>
              <a:rPr lang="en-US" sz="1600" dirty="0" err="1">
                <a:solidFill>
                  <a:schemeClr val="bg1"/>
                </a:solidFill>
              </a:rPr>
              <a:t>modelS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2. Improved Language Understanding and Generation: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Multilingual Support:</a:t>
            </a:r>
            <a:r>
              <a:rPr lang="en-US" sz="1600" dirty="0">
                <a:solidFill>
                  <a:schemeClr val="bg1"/>
                </a:solidFill>
              </a:rPr>
              <a:t> Enhanced support for multiple languages will allow </a:t>
            </a:r>
            <a:r>
              <a:rPr lang="en-US" sz="1600" dirty="0" err="1">
                <a:solidFill>
                  <a:schemeClr val="bg1"/>
                </a:solidFill>
              </a:rPr>
              <a:t>LLaMA</a:t>
            </a:r>
            <a:r>
              <a:rPr lang="en-US" sz="1600" dirty="0">
                <a:solidFill>
                  <a:schemeClr val="bg1"/>
                </a:solidFill>
              </a:rPr>
              <a:t> models to generate text in various languages more fluently and accurately.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Contextual Awareness:</a:t>
            </a:r>
            <a:r>
              <a:rPr lang="en-US" sz="1600" dirty="0">
                <a:solidFill>
                  <a:schemeClr val="bg1"/>
                </a:solidFill>
              </a:rPr>
              <a:t> Future advancements will focus on improving the models' ability to understand and generate text that is contextually aware.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3.Ethical and Responsible AI Development: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Bias Mitigation:</a:t>
            </a:r>
            <a:r>
              <a:rPr lang="en-US" sz="1600" dirty="0">
                <a:solidFill>
                  <a:schemeClr val="bg1"/>
                </a:solidFill>
              </a:rPr>
              <a:t> Ongoing research will focus on reducing biases in </a:t>
            </a:r>
            <a:r>
              <a:rPr lang="en-US" sz="1600" dirty="0" err="1">
                <a:solidFill>
                  <a:schemeClr val="bg1"/>
                </a:solidFill>
              </a:rPr>
              <a:t>LLaMA</a:t>
            </a:r>
            <a:r>
              <a:rPr lang="en-US" sz="1600" dirty="0">
                <a:solidFill>
                  <a:schemeClr val="bg1"/>
                </a:solidFill>
              </a:rPr>
              <a:t> models to ensure fair and unbiased text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Transparency and Explainability:</a:t>
            </a:r>
            <a:r>
              <a:rPr lang="en-US" sz="1600" dirty="0">
                <a:solidFill>
                  <a:schemeClr val="bg1"/>
                </a:solidFill>
              </a:rPr>
              <a:t> Improving the transparency and explainability of </a:t>
            </a:r>
            <a:r>
              <a:rPr lang="en-US" sz="1600" dirty="0" err="1">
                <a:solidFill>
                  <a:schemeClr val="bg1"/>
                </a:solidFill>
              </a:rPr>
              <a:t>LLaMA</a:t>
            </a:r>
            <a:r>
              <a:rPr lang="en-US" sz="1600" dirty="0">
                <a:solidFill>
                  <a:schemeClr val="bg1"/>
                </a:solidFill>
              </a:rPr>
              <a:t> models will help users understand how the models generate text and make decisions.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1AAAAF-68E4-3C1E-B16A-418CB520BDE7}"/>
              </a:ext>
            </a:extLst>
          </p:cNvPr>
          <p:cNvSpPr txBox="1"/>
          <p:nvPr/>
        </p:nvSpPr>
        <p:spPr>
          <a:xfrm>
            <a:off x="190194" y="65837"/>
            <a:ext cx="6700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Future trends and advancements in generative AI for llama applications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A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33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icture Placeholder 1">
            <a:extLst>
              <a:ext uri="{FF2B5EF4-FFF2-40B4-BE49-F238E27FC236}">
                <a16:creationId xmlns:a16="http://schemas.microsoft.com/office/drawing/2014/main" id="{7939A41A-0461-B9DD-A902-099DB3D686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9732" y="0"/>
            <a:ext cx="5012268" cy="6867376"/>
          </a:xfrm>
        </p:spPr>
        <p:txBody>
          <a:bodyPr/>
          <a:lstStyle/>
          <a:p>
            <a:endParaRPr lang="en-AE"/>
          </a:p>
        </p:txBody>
      </p:sp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94" r="11402" b="-2"/>
          <a:stretch/>
        </p:blipFill>
        <p:spPr>
          <a:xfrm>
            <a:off x="7179732" y="10"/>
            <a:ext cx="5012267" cy="6867366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17" name="Title 6">
            <a:extLst>
              <a:ext uri="{FF2B5EF4-FFF2-40B4-BE49-F238E27FC236}">
                <a16:creationId xmlns:a16="http://schemas.microsoft.com/office/drawing/2014/main" id="{39C7CFBF-BE01-4FF9-A105-B5260FE7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effectLst/>
              </a:rPr>
              <a:t>Understanding the basics of generative AI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effectLst/>
              </a:rPr>
              <a:t>Applications of generative AI in creative industries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effectLst/>
              </a:rPr>
              <a:t>Understanding Llama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effectLst/>
              </a:rPr>
              <a:t>Future trends and advancements in generative AI for llama applications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1">
            <a:extLst>
              <a:ext uri="{FF2B5EF4-FFF2-40B4-BE49-F238E27FC236}">
                <a16:creationId xmlns:a16="http://schemas.microsoft.com/office/drawing/2014/main" id="{CF3B4DF0-0B01-61A9-FEB3-70D8ECF6E3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9732" y="0"/>
            <a:ext cx="5012268" cy="6867376"/>
          </a:xfrm>
        </p:spPr>
        <p:txBody>
          <a:bodyPr/>
          <a:lstStyle/>
          <a:p>
            <a:endParaRPr lang="en-AE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6A80D2-F9A8-5082-ABD5-02CD02050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0" r="32260" b="1"/>
          <a:stretch/>
        </p:blipFill>
        <p:spPr>
          <a:xfrm>
            <a:off x="7179732" y="10"/>
            <a:ext cx="5012267" cy="6867366"/>
          </a:xfrm>
          <a:prstGeom prst="rect">
            <a:avLst/>
          </a:prstGeom>
          <a:noFill/>
        </p:spPr>
      </p:pic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37060691-1EA9-4FAD-A302-130F43FA5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8/06/20XX</a:t>
            </a:r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067F09F9-649D-BABA-1608-77983682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5" name="Title 6">
            <a:extLst>
              <a:ext uri="{FF2B5EF4-FFF2-40B4-BE49-F238E27FC236}">
                <a16:creationId xmlns:a16="http://schemas.microsoft.com/office/drawing/2014/main" id="{C4338CD5-EB48-8052-4FE8-4A6D92ACD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What is Gen AI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0A73CBBE-DCCA-CB4D-33D5-29610519A073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793750" y="1238250"/>
            <a:ext cx="5422392" cy="45902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>
                <a:ln>
                  <a:noFill/>
                </a:ln>
                <a:effectLst/>
              </a:rPr>
              <a:t>Generative AI refers to AI systems that can create new content, such as text, images, or music.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>
                <a:ln>
                  <a:noFill/>
                </a:ln>
                <a:effectLst/>
              </a:rPr>
              <a:t>Unlike traditional AI, which typically focuses on recognizing patterns or making predictions, generative AI creates something new.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>
                <a:ln>
                  <a:noFill/>
                </a:ln>
                <a:effectLst/>
              </a:rPr>
              <a:t>Examples: Chatbots, image generators, and music composition. 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325E92E-1467-BBF7-202D-368C0852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" y="0"/>
            <a:ext cx="12172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4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60F21C2-7B3F-BF15-F9C1-744E1DEE4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16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37629-EB9A-844B-8B2C-48E06F449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176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C87D2D0-0469-CAFC-F928-25F610DA09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471" r="1447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4A21A1-F54C-F94D-CD6E-318672F0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80782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own alpaca face">
            <a:extLst>
              <a:ext uri="{FF2B5EF4-FFF2-40B4-BE49-F238E27FC236}">
                <a16:creationId xmlns:a16="http://schemas.microsoft.com/office/drawing/2014/main" id="{69A4D5B5-632B-F2E1-38CF-C74103874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9" r="8556" b="-1"/>
          <a:stretch/>
        </p:blipFill>
        <p:spPr>
          <a:xfrm>
            <a:off x="0" y="0"/>
            <a:ext cx="6861658" cy="685799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ADA0DE-47D5-9F36-6C7F-0606B187F2ED}"/>
              </a:ext>
            </a:extLst>
          </p:cNvPr>
          <p:cNvSpPr txBox="1"/>
          <p:nvPr/>
        </p:nvSpPr>
        <p:spPr>
          <a:xfrm>
            <a:off x="6938417" y="1012382"/>
            <a:ext cx="4114592" cy="2212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  <a:spcBef>
                <a:spcPts val="1000"/>
              </a:spcBef>
            </a:pPr>
            <a:endParaRPr lang="en-US" sz="1400" kern="1200" spc="1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B03DC12-DB6E-638E-C32F-88C5625B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46736D99-4C2F-9CCA-582D-AF4306E5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545" y="225205"/>
            <a:ext cx="4127344" cy="724702"/>
          </a:xfrm>
        </p:spPr>
        <p:txBody>
          <a:bodyPr/>
          <a:lstStyle/>
          <a:p>
            <a:r>
              <a:rPr lang="en-US" dirty="0"/>
              <a:t>What is llama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A984ED2-EE0B-3E54-366E-1E87503EC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027" y="1231714"/>
            <a:ext cx="441838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(Large Language Model Meta AI) is a state-o-the-art language model developed by Meta (formerly Facebook).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is designed to generate human-like text based on input prompts, similar to OpenAI's GPT-3.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is built to be efficient and scalable, making it suitable for a variety of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175440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icture Placeholder 1">
            <a:extLst>
              <a:ext uri="{FF2B5EF4-FFF2-40B4-BE49-F238E27FC236}">
                <a16:creationId xmlns:a16="http://schemas.microsoft.com/office/drawing/2014/main" id="{7939A41A-0461-B9DD-A902-099DB3D686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9732" y="0"/>
            <a:ext cx="5012268" cy="6867376"/>
          </a:xfrm>
        </p:spPr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17" name="Title 6">
            <a:extLst>
              <a:ext uri="{FF2B5EF4-FFF2-40B4-BE49-F238E27FC236}">
                <a16:creationId xmlns:a16="http://schemas.microsoft.com/office/drawing/2014/main" id="{39C7CFBF-BE01-4FF9-A105-B5260FE7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531320"/>
          </a:xfrm>
        </p:spPr>
        <p:txBody>
          <a:bodyPr/>
          <a:lstStyle/>
          <a:p>
            <a:r>
              <a:rPr lang="en-US" sz="2400" dirty="0"/>
              <a:t>How </a:t>
            </a:r>
            <a:r>
              <a:rPr lang="en-US" sz="2400" dirty="0" err="1"/>
              <a:t>LLaMA</a:t>
            </a:r>
            <a:r>
              <a:rPr lang="en-US" sz="2400" dirty="0"/>
              <a:t> Works</a:t>
            </a:r>
            <a:endParaRPr lang="en-US" sz="3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86077-04FB-1DE4-D1ED-8F27CD99354B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838200" y="1247258"/>
            <a:ext cx="6214212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LLaMA uses the Transformer architecture, which is the backbone of many modern language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It is trained on a diverse dataset from the internet, learning grammar, facts, and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model generates text by predicting the next word in a sequence based on the input.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01990E0-BAA7-B7F3-5DA1-E936539B9B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074" r="2407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45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68</TotalTime>
  <Words>526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Generative AI</vt:lpstr>
      <vt:lpstr>Index</vt:lpstr>
      <vt:lpstr>What is Gen AI</vt:lpstr>
      <vt:lpstr>PowerPoint Presentation</vt:lpstr>
      <vt:lpstr>PowerPoint Presentation</vt:lpstr>
      <vt:lpstr>PowerPoint Presentation</vt:lpstr>
      <vt:lpstr>LLAMA</vt:lpstr>
      <vt:lpstr>What is llama</vt:lpstr>
      <vt:lpstr>How LLaMA Works</vt:lpstr>
      <vt:lpstr>Real World Application</vt:lpstr>
      <vt:lpstr>CODING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karthik vishal</dc:creator>
  <cp:lastModifiedBy>karthik vishal</cp:lastModifiedBy>
  <cp:revision>1</cp:revision>
  <dcterms:created xsi:type="dcterms:W3CDTF">2024-06-20T19:57:10Z</dcterms:created>
  <dcterms:modified xsi:type="dcterms:W3CDTF">2024-06-20T21:05:52Z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